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13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5143500" type="screen16x9"/>
  <p:notesSz cx="6858000" cy="9144000"/>
  <p:defaultTextStyle>
    <a:defPPr>
      <a:defRPr lang="el-G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8D1515"/>
    <a:srgbClr val="BC1C1C"/>
    <a:srgbClr val="F4E7E7"/>
    <a:srgbClr val="E7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1E6E6-8C82-40E6-9EB0-F1908C5CC42D}" type="datetimeFigureOut">
              <a:rPr lang="en-US" smtClean="0"/>
              <a:t>11-Jul-17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CA8AE-B8EC-49F8-928B-C379F68F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Angst vor Verlusten ist grösser, als die Aussicht auf Gewinne – Das führt dazu, dass man eher in sichere Anlagen investiert.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A8AE-B8EC-49F8-928B-C379F68FD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Bereits investierte Kosten werden nicht gerne in den Sand gesetzt. Darum wird oftmals weiter in Verluste investiert. Man wirft gutes Geld einer schlechten Investition hinterher.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A8AE-B8EC-49F8-928B-C379F68FD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1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58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52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816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4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68580" tIns="34290" rIns="68580" bIns="3429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48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68580" tIns="34290" rIns="68580" bIns="3429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53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14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3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88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rgbClr val="FF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rgbClr val="FF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5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1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02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81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3A04D5-37F3-485E-9FAB-6DAC2B54472A}" type="datetimeFigureOut">
              <a:rPr lang="el-GR" smtClean="0"/>
              <a:t>11/7/2017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9122478-D105-473B-84DB-B0037DD0EC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16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  <p:sldLayoutId id="2147484195" r:id="rId16"/>
    <p:sldLayoutId id="2147484196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b="1" kern="1200" cap="none">
          <a:ln w="3175" cmpd="sng">
            <a:noFill/>
          </a:ln>
          <a:solidFill>
            <a:schemeClr val="tx1"/>
          </a:solidFill>
          <a:effectLst/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rgbClr val="FF0000"/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rgbClr val="FF0000"/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Arial"/>
          <a:ea typeface="+mn-ea"/>
          <a:cs typeface="Arial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rgbClr val="FF0000"/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Arial"/>
          <a:ea typeface="+mn-ea"/>
          <a:cs typeface="Arial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rgbClr val="FF0000"/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Arial"/>
          <a:ea typeface="+mn-ea"/>
          <a:cs typeface="Arial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rgbClr val="FF0000"/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7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Gesetz der kleinen Zahlen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1" y="1337174"/>
            <a:ext cx="7642248" cy="2985253"/>
          </a:xfrm>
        </p:spPr>
      </p:pic>
      <p:sp>
        <p:nvSpPr>
          <p:cNvPr id="5" name="TextBox 4"/>
          <p:cNvSpPr txBox="1"/>
          <p:nvPr/>
        </p:nvSpPr>
        <p:spPr>
          <a:xfrm>
            <a:off x="2589688" y="2318636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latin typeface="Felt Tip Woman" panose="03080502040402020203" pitchFamily="66" charset="0"/>
              </a:rPr>
              <a:t>Alle Würfel sind klein!</a:t>
            </a:r>
            <a:endParaRPr lang="en-US" sz="2400" dirty="0">
              <a:latin typeface="Felt Tip Woman" panose="030805020404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1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Verlustaversion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600172C-C920-4473-8273-7C403F323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29" y="1573017"/>
            <a:ext cx="6366018" cy="3049590"/>
          </a:xfrm>
        </p:spPr>
      </p:pic>
    </p:spTree>
    <p:extLst>
      <p:ext uri="{BB962C8B-B14F-4D97-AF65-F5344CB8AC3E}">
        <p14:creationId xmlns:p14="http://schemas.microsoft.com/office/powerpoint/2010/main" val="301762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«</a:t>
            </a:r>
            <a:r>
              <a:rPr lang="de-CH" dirty="0" err="1"/>
              <a:t>Sunk</a:t>
            </a:r>
            <a:r>
              <a:rPr lang="de-CH" dirty="0"/>
              <a:t>-</a:t>
            </a:r>
            <a:r>
              <a:rPr lang="de-CH" dirty="0" err="1"/>
              <a:t>Cost</a:t>
            </a:r>
            <a:r>
              <a:rPr lang="de-CH" dirty="0"/>
              <a:t>»-Effekt (versunkene Kosten)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5" y="1828800"/>
            <a:ext cx="7482061" cy="2773955"/>
          </a:xfrm>
        </p:spPr>
      </p:pic>
    </p:spTree>
    <p:extLst>
      <p:ext uri="{BB962C8B-B14F-4D97-AF65-F5344CB8AC3E}">
        <p14:creationId xmlns:p14="http://schemas.microsoft.com/office/powerpoint/2010/main" val="78012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Dispositionseffekt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69" y="1469826"/>
            <a:ext cx="4678790" cy="3417711"/>
          </a:xfrm>
        </p:spPr>
      </p:pic>
      <p:sp>
        <p:nvSpPr>
          <p:cNvPr id="5" name="TextBox 4"/>
          <p:cNvSpPr txBox="1"/>
          <p:nvPr/>
        </p:nvSpPr>
        <p:spPr>
          <a:xfrm>
            <a:off x="4712163" y="2109128"/>
            <a:ext cx="1354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Felt Tip Woman" panose="03080502040402020203" pitchFamily="66" charset="0"/>
              </a:rPr>
              <a:t>Ich</a:t>
            </a:r>
            <a:r>
              <a:rPr lang="en-US" sz="2400" dirty="0">
                <a:latin typeface="Felt Tip Woman" panose="03080502040402020203" pitchFamily="66" charset="0"/>
              </a:rPr>
              <a:t> </a:t>
            </a:r>
            <a:r>
              <a:rPr lang="en-US" sz="2400" dirty="0" err="1">
                <a:latin typeface="Felt Tip Woman" panose="03080502040402020203" pitchFamily="66" charset="0"/>
              </a:rPr>
              <a:t>habe</a:t>
            </a:r>
            <a:r>
              <a:rPr lang="en-US" sz="2400" dirty="0">
                <a:latin typeface="Felt Tip Woman" panose="03080502040402020203" pitchFamily="66" charset="0"/>
              </a:rPr>
              <a:t> </a:t>
            </a:r>
            <a:r>
              <a:rPr lang="en-US" sz="2400" dirty="0" err="1">
                <a:latin typeface="Felt Tip Woman" panose="03080502040402020203" pitchFamily="66" charset="0"/>
              </a:rPr>
              <a:t>Gewinne</a:t>
            </a:r>
            <a:r>
              <a:rPr lang="en-US" sz="2400" dirty="0">
                <a:latin typeface="Felt Tip Woman" panose="03080502040402020203" pitchFamily="66" charset="0"/>
              </a:rPr>
              <a:t> </a:t>
            </a:r>
            <a:r>
              <a:rPr lang="en-US" sz="2400" dirty="0" err="1">
                <a:latin typeface="Felt Tip Woman" panose="03080502040402020203" pitchFamily="66" charset="0"/>
              </a:rPr>
              <a:t>zu</a:t>
            </a:r>
            <a:r>
              <a:rPr lang="en-US" sz="2400" dirty="0">
                <a:latin typeface="Felt Tip Woman" panose="03080502040402020203" pitchFamily="66" charset="0"/>
              </a:rPr>
              <a:t> </a:t>
            </a:r>
            <a:r>
              <a:rPr lang="en-US" sz="2400" dirty="0" err="1">
                <a:latin typeface="Felt Tip Woman" panose="03080502040402020203" pitchFamily="66" charset="0"/>
              </a:rPr>
              <a:t>fr</a:t>
            </a:r>
            <a:r>
              <a:rPr lang="de-CH" sz="2400" dirty="0" err="1">
                <a:latin typeface="Felt Tip Woman" panose="03080502040402020203" pitchFamily="66" charset="0"/>
              </a:rPr>
              <a:t>üh</a:t>
            </a:r>
            <a:r>
              <a:rPr lang="de-CH" sz="2400" dirty="0">
                <a:latin typeface="Felt Tip Woman" panose="03080502040402020203" pitchFamily="66" charset="0"/>
              </a:rPr>
              <a:t> realisiert!</a:t>
            </a:r>
            <a:endParaRPr lang="en-US" sz="2400" dirty="0">
              <a:latin typeface="Felt Tip Woman" panose="030805020404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4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Dispositionseffekt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1016603"/>
          </a:xfrm>
        </p:spPr>
        <p:txBody>
          <a:bodyPr/>
          <a:lstStyle/>
          <a:p>
            <a:r>
              <a:rPr lang="de-CH" dirty="0"/>
              <a:t>2000$ - 50% Chance 1000$ zu gewinnen oder 50% 0$ zu gewinnen</a:t>
            </a:r>
          </a:p>
          <a:p>
            <a:r>
              <a:rPr lang="de-CH" dirty="0"/>
              <a:t>2000$ - 100% Chance 500$ zu gewinnen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113234" y="3326797"/>
            <a:ext cx="3671291" cy="101660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rgbClr val="FF0000"/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rgbClr val="FF0000"/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rgbClr val="FF0000"/>
              </a:buClr>
              <a:buSzPct val="145000"/>
              <a:buFont typeface="Arial"/>
              <a:buChar char="•"/>
              <a:defRPr sz="1100" kern="1200" cap="none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rgbClr val="FF0000"/>
              </a:buClr>
              <a:buSzPct val="145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rgbClr val="FF0000"/>
              </a:buClr>
              <a:buSzPct val="145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2000$ - 50% Chance 1000$ zu verlieren oder 50% 0$ zu verlieren</a:t>
            </a:r>
          </a:p>
          <a:p>
            <a:r>
              <a:rPr lang="de-CH" dirty="0"/>
              <a:t>2000$ - 100% Chance 500$ zu verlieren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791621" y="2000250"/>
            <a:ext cx="0" cy="23431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5975" y="3171825"/>
            <a:ext cx="367129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518552" y="2528968"/>
            <a:ext cx="2958003" cy="1811720"/>
          </a:xfrm>
          <a:custGeom>
            <a:avLst/>
            <a:gdLst>
              <a:gd name="connsiteX0" fmla="*/ 2958003 w 2958003"/>
              <a:gd name="connsiteY0" fmla="*/ 1420 h 1811720"/>
              <a:gd name="connsiteX1" fmla="*/ 1536344 w 2958003"/>
              <a:gd name="connsiteY1" fmla="*/ 235026 h 1811720"/>
              <a:gd name="connsiteX2" fmla="*/ 1002388 w 2958003"/>
              <a:gd name="connsiteY2" fmla="*/ 1463125 h 1811720"/>
              <a:gd name="connsiteX3" fmla="*/ 87988 w 2958003"/>
              <a:gd name="connsiteY3" fmla="*/ 1776824 h 1811720"/>
              <a:gd name="connsiteX4" fmla="*/ 87988 w 2958003"/>
              <a:gd name="connsiteY4" fmla="*/ 1790173 h 18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003" h="1811720">
                <a:moveTo>
                  <a:pt x="2958003" y="1420"/>
                </a:moveTo>
                <a:cubicBezTo>
                  <a:pt x="2410141" y="-3586"/>
                  <a:pt x="1862280" y="-8592"/>
                  <a:pt x="1536344" y="235026"/>
                </a:cubicBezTo>
                <a:cubicBezTo>
                  <a:pt x="1210408" y="478644"/>
                  <a:pt x="1243781" y="1206159"/>
                  <a:pt x="1002388" y="1463125"/>
                </a:cubicBezTo>
                <a:cubicBezTo>
                  <a:pt x="760995" y="1720091"/>
                  <a:pt x="87988" y="1776824"/>
                  <a:pt x="87988" y="1776824"/>
                </a:cubicBezTo>
                <a:cubicBezTo>
                  <a:pt x="-64412" y="1831332"/>
                  <a:pt x="11788" y="1810752"/>
                  <a:pt x="87988" y="17901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25456" y="2916736"/>
            <a:ext cx="652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Felt Tip Woman" panose="03080502040402020203" pitchFamily="66" charset="0"/>
              </a:rPr>
              <a:t>Verlust</a:t>
            </a:r>
            <a:endParaRPr lang="en-US" dirty="0">
              <a:latin typeface="Felt Tip Woman" panose="0308050204040202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3384" y="2916736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Felt Tip Woman" panose="03080502040402020203" pitchFamily="66" charset="0"/>
              </a:rPr>
              <a:t>Gewinn</a:t>
            </a:r>
            <a:endParaRPr lang="en-US" dirty="0">
              <a:latin typeface="Felt Tip Woman" panose="03080502040402020203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1621" y="1816204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Felt Tip Woman" panose="03080502040402020203" pitchFamily="66" charset="0"/>
              </a:rPr>
              <a:t>Freude</a:t>
            </a:r>
            <a:endParaRPr lang="en-US" dirty="0">
              <a:latin typeface="Felt Tip Woman" panose="03080502040402020203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1621" y="418679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Felt Tip Woman" panose="03080502040402020203" pitchFamily="66" charset="0"/>
              </a:rPr>
              <a:t>Schmerz</a:t>
            </a:r>
            <a:endParaRPr lang="en-US" dirty="0">
              <a:latin typeface="Felt Tip Woman" panose="030805020404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p"/>
      <p:bldP spid="6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«Outcome Bias»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5" y="1672254"/>
            <a:ext cx="8262971" cy="2697844"/>
          </a:xfrm>
        </p:spPr>
      </p:pic>
      <p:sp>
        <p:nvSpPr>
          <p:cNvPr id="5" name="TextBox 4"/>
          <p:cNvSpPr txBox="1"/>
          <p:nvPr/>
        </p:nvSpPr>
        <p:spPr>
          <a:xfrm>
            <a:off x="1501752" y="2569664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Felt Tip Woman" panose="03080502040402020203" pitchFamily="66" charset="0"/>
              </a:rPr>
              <a:t>Gewinn durch Glück</a:t>
            </a:r>
            <a:endParaRPr lang="en-US" dirty="0">
              <a:latin typeface="Felt Tip Woman" panose="0308050204040202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0193" y="3524111"/>
            <a:ext cx="1538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Felt Tip Woman" panose="03080502040402020203" pitchFamily="66" charset="0"/>
              </a:rPr>
              <a:t>Zukünftige Verluste</a:t>
            </a:r>
            <a:endParaRPr lang="en-US" dirty="0">
              <a:latin typeface="Felt Tip Woman" panose="030805020404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3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Rezenzeffekt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8" y="1717356"/>
            <a:ext cx="7746241" cy="2787899"/>
          </a:xfrm>
        </p:spPr>
      </p:pic>
      <p:sp>
        <p:nvSpPr>
          <p:cNvPr id="5" name="TextBox 4"/>
          <p:cNvSpPr txBox="1"/>
          <p:nvPr/>
        </p:nvSpPr>
        <p:spPr>
          <a:xfrm>
            <a:off x="1786736" y="2529618"/>
            <a:ext cx="1096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Felt Tip Woman" panose="03080502040402020203" pitchFamily="66" charset="0"/>
              </a:rPr>
              <a:t>Was ich heute lese</a:t>
            </a:r>
            <a:endParaRPr lang="en-US" sz="2400" dirty="0">
              <a:latin typeface="Felt Tip Woman" panose="0308050204040202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6960" y="2616306"/>
            <a:ext cx="1188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Felt Tip Woman" panose="03080502040402020203" pitchFamily="66" charset="0"/>
              </a:rPr>
              <a:t>Was ich mache</a:t>
            </a:r>
            <a:endParaRPr lang="en-US" sz="2400" dirty="0">
              <a:latin typeface="Felt Tip Woman" panose="030805020404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0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Ankerheuristik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1" y="1480800"/>
            <a:ext cx="7749039" cy="3026968"/>
          </a:xfrm>
        </p:spPr>
      </p:pic>
      <p:sp>
        <p:nvSpPr>
          <p:cNvPr id="5" name="TextBox 4"/>
          <p:cNvSpPr txBox="1"/>
          <p:nvPr/>
        </p:nvSpPr>
        <p:spPr>
          <a:xfrm>
            <a:off x="994493" y="2568119"/>
            <a:ext cx="2029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Felt Tip Woman" panose="03080502040402020203" pitchFamily="66" charset="0"/>
              </a:rPr>
              <a:t>Informationen, die ich habe</a:t>
            </a:r>
            <a:endParaRPr lang="en-US" sz="2400" dirty="0">
              <a:latin typeface="Felt Tip Woman" panose="0308050204040202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631" y="2706618"/>
            <a:ext cx="191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Felt Tip Woman" panose="03080502040402020203" pitchFamily="66" charset="0"/>
              </a:rPr>
              <a:t>Was ich mache</a:t>
            </a:r>
            <a:endParaRPr lang="en-US" sz="2400" dirty="0">
              <a:latin typeface="Felt Tip Woman" panose="030805020404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Herdenverhalten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07" y="1561241"/>
            <a:ext cx="5884586" cy="3022440"/>
          </a:xfrm>
        </p:spPr>
      </p:pic>
    </p:spTree>
    <p:extLst>
      <p:ext uri="{BB962C8B-B14F-4D97-AF65-F5344CB8AC3E}">
        <p14:creationId xmlns:p14="http://schemas.microsoft.com/office/powerpoint/2010/main" val="1447029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168</Words>
  <Application>Microsoft Office PowerPoint</Application>
  <PresentationFormat>On-screen Show (16:9)</PresentationFormat>
  <Paragraphs>29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Felt Tip Woman</vt:lpstr>
      <vt:lpstr>Parallax</vt:lpstr>
      <vt:lpstr>PowerPoint Presentation</vt:lpstr>
      <vt:lpstr>Verlustaversion</vt:lpstr>
      <vt:lpstr>«Sunk-Cost»-Effekt (versunkene Kosten)</vt:lpstr>
      <vt:lpstr>Dispositionseffekt</vt:lpstr>
      <vt:lpstr>Dispositionseffekt</vt:lpstr>
      <vt:lpstr>«Outcome Bias»</vt:lpstr>
      <vt:lpstr>Rezenzeffekt</vt:lpstr>
      <vt:lpstr>Ankerheuristik</vt:lpstr>
      <vt:lpstr>Herdenverhalten</vt:lpstr>
      <vt:lpstr>Gesetz der kleinen Zahlen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 IB World Tour</dc:title>
  <dc:creator>Stephanos Papantoniou</dc:creator>
  <cp:lastModifiedBy>Gil Paz</cp:lastModifiedBy>
  <cp:revision>128</cp:revision>
  <dcterms:created xsi:type="dcterms:W3CDTF">2013-09-11T07:59:50Z</dcterms:created>
  <dcterms:modified xsi:type="dcterms:W3CDTF">2017-07-11T17:50:37Z</dcterms:modified>
</cp:coreProperties>
</file>